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63" r:id="rId2"/>
    <p:sldId id="340" r:id="rId3"/>
    <p:sldId id="387" r:id="rId4"/>
    <p:sldId id="388" r:id="rId5"/>
    <p:sldId id="389" r:id="rId6"/>
    <p:sldId id="390" r:id="rId7"/>
    <p:sldId id="391" r:id="rId8"/>
    <p:sldId id="378" r:id="rId9"/>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7" autoAdjust="0"/>
    <p:restoredTop sz="65978" autoAdjust="0"/>
  </p:normalViewPr>
  <p:slideViewPr>
    <p:cSldViewPr snapToGrid="0" snapToObjects="1">
      <p:cViewPr varScale="1">
        <p:scale>
          <a:sx n="63" d="100"/>
          <a:sy n="63" d="100"/>
        </p:scale>
        <p:origin x="-1452" y="-9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4" d="100"/>
          <a:sy n="74" d="100"/>
        </p:scale>
        <p:origin x="292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C4ED75B-8A5A-FD44-9880-573D936C7147}" type="datetimeFigureOut">
              <a:rPr lang="en-US" smtClean="0"/>
              <a:pPr/>
              <a:t>11/15/2016</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90FD6BD9-1CF7-F24C-93F0-DF8569BD2DB8}" type="slidenum">
              <a:rPr lang="en-US" smtClean="0"/>
              <a:pPr/>
              <a:t>‹#›</a:t>
            </a:fld>
            <a:endParaRPr lang="en-US" dirty="0"/>
          </a:p>
        </p:txBody>
      </p:sp>
    </p:spTree>
    <p:extLst>
      <p:ext uri="{BB962C8B-B14F-4D97-AF65-F5344CB8AC3E}">
        <p14:creationId xmlns:p14="http://schemas.microsoft.com/office/powerpoint/2010/main" val="472408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C9D4759-473F-5C47-A16C-211E5599F4A9}" type="datetimeFigureOut">
              <a:rPr lang="en-US" smtClean="0"/>
              <a:pPr/>
              <a:t>11/15/2016</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CB0929F6-E0D9-B44A-9A3A-69CDCA1B6048}" type="slidenum">
              <a:rPr lang="en-US" smtClean="0"/>
              <a:pPr/>
              <a:t>‹#›</a:t>
            </a:fld>
            <a:endParaRPr lang="en-US" dirty="0"/>
          </a:p>
        </p:txBody>
      </p:sp>
    </p:spTree>
    <p:extLst>
      <p:ext uri="{BB962C8B-B14F-4D97-AF65-F5344CB8AC3E}">
        <p14:creationId xmlns:p14="http://schemas.microsoft.com/office/powerpoint/2010/main" val="14614111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 are using a diverse set of workloads. Optimizing each workload is a challenge for the data center. To meet this challenge, Intel has developed a number of different processor lines that meet the compute needs for these diverse server workloads and maximize performance and ROI.</a:t>
            </a:r>
          </a:p>
          <a:p>
            <a:endParaRPr lang="en-US" dirty="0"/>
          </a:p>
          <a:p>
            <a:r>
              <a:rPr lang="en-US" dirty="0"/>
              <a:t>Workloads requirements matched to the optimal mix of CPU, memory, I/O, and advanced technology built into the latest Intel processor provide peak performance. Traditionally, customers have standardized on servers configured to meet general-purpose workloads – sacrificing workload optimization for data center standardization.</a:t>
            </a:r>
          </a:p>
          <a:p>
            <a:endParaRPr lang="en-US" dirty="0"/>
          </a:p>
          <a:p>
            <a:r>
              <a:rPr lang="en-US" dirty="0"/>
              <a:t>This standardized approach essentially allows diverse workloads to run on any server and attempts to maximize ROI by reducing the number of server configurations maintained in the data center. Adopting a workload-optimized technique when configuring servers in the data center can lower overall datacenter costs while providing several major advantages:</a:t>
            </a:r>
          </a:p>
          <a:p>
            <a:pPr marL="176679" indent="-176679">
              <a:buFont typeface="Arial" panose="020B0604020202020204" pitchFamily="34" charset="0"/>
              <a:buChar char="•"/>
            </a:pPr>
            <a:r>
              <a:rPr lang="en-US" dirty="0"/>
              <a:t>Provides servers with the best CPU, memory and I/O performance for the workload improving performance and throughput for critical application</a:t>
            </a:r>
          </a:p>
          <a:p>
            <a:pPr marL="176679" indent="-176679">
              <a:buFont typeface="Arial" panose="020B0604020202020204" pitchFamily="34" charset="0"/>
              <a:buChar char="•"/>
            </a:pPr>
            <a:r>
              <a:rPr lang="en-US" dirty="0"/>
              <a:t>Takes advantage of the advanced Intel technology built into the processor, further optimizing server performance for specific workloads</a:t>
            </a:r>
          </a:p>
          <a:p>
            <a:pPr marL="176679" indent="-176679">
              <a:buFont typeface="Arial" panose="020B0604020202020204" pitchFamily="34" charset="0"/>
              <a:buChar char="•"/>
            </a:pPr>
            <a:r>
              <a:rPr lang="en-US" dirty="0"/>
              <a:t>Orchestrates with the most advanced Data Center Infrastructure Management (DCIM),the marriage of information technology and data center facility management disciplines, to optimize overall datacenter costs and performance</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a:t>
            </a:fld>
            <a:endParaRPr lang="en-US" dirty="0"/>
          </a:p>
        </p:txBody>
      </p:sp>
    </p:spTree>
    <p:extLst>
      <p:ext uri="{BB962C8B-B14F-4D97-AF65-F5344CB8AC3E}">
        <p14:creationId xmlns:p14="http://schemas.microsoft.com/office/powerpoint/2010/main" val="407601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Of course, optimizing the processor is not the only consideration for customers in data center purchase decisions. Customers challenged to provide the best possible workload performance in the most cost effective manner measure new data center upgrades based upon return on investment (ROI).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Maximizing ROI using a workload-optimized approach focuses on four main areas: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Business case – Acquisition costs of the hardware, software and services required, along with total cost of ownership (TCO) weigh against the business value of the server. Maximizing the workloads performed on a server increases its business value and lowers TCO.</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Workload characteristics – what is the technical profile of the workload? Does it scale with cores, is latency or throughput most important, require large memory or fast I/O to maximize performance? Configuring the server to maximize workload performance allows more work to be done on each server, lowering overall costs.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Scale – How does the acquisition handle peak workloads and future growth? Planning growth within the server prevents the need for additional servers, lowering overall costs.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Application considerations – Workload optimized silicon can also take advantage of the pricing models for application software. Minimizing the cores in a server can reduce the overall cost for applications priced per core. Maximizing processor frequency can optimize costs for applications priced per processor.</a:t>
            </a:r>
          </a:p>
          <a:p>
            <a:pPr marL="235552" marR="0" lvl="0" indent="-235552"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7691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Matching the processor to the application or workload will optimize performance of the server in the datacenter. While each environment is unique, this chart  can be used as a general guideline when selecting a processor</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05303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guidelines are useful to match the general capabilities of a processor to a workload category. </a:t>
            </a:r>
          </a:p>
          <a:p>
            <a:endParaRPr lang="en-US" dirty="0"/>
          </a:p>
          <a:p>
            <a:r>
              <a:rPr lang="en-US" dirty="0"/>
              <a:t>Intel has provided more specific guidelines based upon specific workload applications where Intel processors are deployed. </a:t>
            </a:r>
          </a:p>
          <a:p>
            <a:r>
              <a:rPr lang="en-US" dirty="0"/>
              <a:t>In these charts, the dark green indicates where a processor is very applicable for a workload. The lighter green indicates where a processor is applicable for the workload. If a processor is not listed for a particular workload, it is not optimal for that workload</a:t>
            </a:r>
            <a:endParaRPr lang="en-US" dirty="0" smtClean="0"/>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61193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guidelines are useful to match the general capabilities of a processor to a workload category. </a:t>
            </a:r>
          </a:p>
          <a:p>
            <a:endParaRPr lang="en-US" dirty="0"/>
          </a:p>
          <a:p>
            <a:r>
              <a:rPr lang="en-US" dirty="0"/>
              <a:t>Intel has provided more specific guidelines based upon specific workload applications where Intel processors are deployed. </a:t>
            </a:r>
          </a:p>
          <a:p>
            <a:r>
              <a:rPr lang="en-US" dirty="0"/>
              <a:t>In these charts, the dark green indicates where a processor is very applicable for a workload. The lighter green indicates where a processor is applicable for the workload. If a processor is not listed for a particular workload, it is not optimal for that workload.</a:t>
            </a:r>
          </a:p>
          <a:p>
            <a:endParaRPr lang="en-US" dirty="0"/>
          </a:p>
          <a:p>
            <a:pPr defTabSz="471145">
              <a:defRPr/>
            </a:pPr>
            <a:r>
              <a:rPr lang="en-US" dirty="0"/>
              <a:t>E5 indicates any E5 family member processor, HCC indicates a E5 High Core Count processor is preferred, and HF indicates a E5 High Frequency processor is preferred for those workloads.</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4064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Customers select the best datacenter solution based on many factors, including the business case, the workload characteristics, the scale of the problem, which application software is being used, and planning for future growth to maximize the return on their data center investment. You need to help your customers add one more important factor in their datacenter decisions – move away from servers configured for general computing and adopting a workload-optimized model that leverages the performance features and characteristics of specific Intel Server processors to maximize their TCO and ROI.</a:t>
            </a:r>
          </a:p>
        </p:txBody>
      </p:sp>
      <p:sp>
        <p:nvSpPr>
          <p:cNvPr id="4" name="Slide Number Placeholder 3"/>
          <p:cNvSpPr>
            <a:spLocks noGrp="1"/>
          </p:cNvSpPr>
          <p:nvPr>
            <p:ph type="sldNum" sz="quarter" idx="10"/>
          </p:nvPr>
        </p:nvSpPr>
        <p:spPr/>
        <p:txBody>
          <a:bodyPr/>
          <a:lstStyle/>
          <a:p>
            <a:fld id="{CB0929F6-E0D9-B44A-9A3A-69CDCA1B6048}" type="slidenum">
              <a:rPr lang="en-US" smtClean="0"/>
              <a:pPr/>
              <a:t>8</a:t>
            </a:fld>
            <a:endParaRPr lang="en-US" dirty="0"/>
          </a:p>
        </p:txBody>
      </p:sp>
    </p:spTree>
    <p:extLst>
      <p:ext uri="{BB962C8B-B14F-4D97-AF65-F5344CB8AC3E}">
        <p14:creationId xmlns:p14="http://schemas.microsoft.com/office/powerpoint/2010/main" val="2294457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3800" y="1021387"/>
            <a:ext cx="8241555" cy="2266929"/>
          </a:xfrm>
        </p:spPr>
        <p:txBody>
          <a:bodyPr>
            <a:normAutofit/>
          </a:bodyPr>
          <a:lstStyle>
            <a:lvl1pPr algn="l">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83801" y="3412937"/>
            <a:ext cx="6567153" cy="816163"/>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9" name="Straight Connector 8"/>
          <p:cNvCxnSpPr/>
          <p:nvPr userDrawn="1"/>
        </p:nvCxnSpPr>
        <p:spPr>
          <a:xfrm>
            <a:off x="554182" y="381000"/>
            <a:ext cx="81711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white.w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7763256" y="4581144"/>
            <a:ext cx="977488" cy="210312"/>
          </a:xfrm>
          <a:prstGeom prst="rect">
            <a:avLst/>
          </a:prstGeom>
        </p:spPr>
      </p:pic>
    </p:spTree>
    <p:extLst>
      <p:ext uri="{BB962C8B-B14F-4D97-AF65-F5344CB8AC3E}">
        <p14:creationId xmlns:p14="http://schemas.microsoft.com/office/powerpoint/2010/main" val="363544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7753"/>
            <a:ext cx="8229600" cy="891540"/>
          </a:xfrm>
        </p:spPr>
        <p:txBody>
          <a:bodyPr>
            <a:normAutofit/>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57200" y="1749137"/>
            <a:ext cx="8229600" cy="2810849"/>
          </a:xfrm>
        </p:spPr>
        <p:txBody>
          <a:bodyPr/>
          <a:lstStyle>
            <a:lvl1pPr marL="230188" indent="-230188">
              <a:defRPr/>
            </a:lvl1pPr>
            <a:lvl2pPr marL="569913" indent="-28575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183885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8637"/>
            <a:ext cx="4038600" cy="303598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8637"/>
            <a:ext cx="4038600" cy="303598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511972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8637"/>
            <a:ext cx="4038600" cy="3035986"/>
          </a:xfrm>
        </p:spPr>
        <p:txBody>
          <a:bodyPr>
            <a:normAutofit/>
          </a:bodyPr>
          <a:lstStyle>
            <a:lvl1pPr marL="0" indent="0">
              <a:buFontTx/>
              <a:buNone/>
              <a:defRPr sz="2000" b="0" i="0">
                <a:latin typeface="Theinhardt Medium"/>
                <a:cs typeface="Theinhardt Medium"/>
              </a:defRPr>
            </a:lvl1pPr>
            <a:lvl2pPr marL="457200" indent="-225425">
              <a:buFont typeface="Arial"/>
              <a:buChar char="•"/>
              <a:defRPr sz="1800"/>
            </a:lvl2pPr>
            <a:lvl3pPr marL="796925" indent="-223838">
              <a:buFont typeface="Lucida Grande"/>
              <a:buChar char="­"/>
              <a:defRPr sz="1600"/>
            </a:lvl3pPr>
            <a:lvl4pPr marL="1028700" indent="-231775">
              <a:buFont typeface="Arial"/>
              <a:buChar char="•"/>
              <a:defRPr sz="1400"/>
            </a:lvl4pPr>
            <a:lvl5pPr marL="1254125"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8637"/>
            <a:ext cx="4038600" cy="3035986"/>
          </a:xfrm>
        </p:spPr>
        <p:txBody>
          <a:bodyPr>
            <a:normAutofit/>
          </a:bodyPr>
          <a:lstStyle>
            <a:lvl1pPr marL="0" indent="0">
              <a:buFontTx/>
              <a:buNone/>
              <a:defRPr sz="2000" b="0" i="0">
                <a:latin typeface="Theinhardt Medium"/>
                <a:cs typeface="Theinhardt Medium"/>
              </a:defRPr>
            </a:lvl1pPr>
            <a:lvl2pPr marL="457200" indent="-225425">
              <a:buFont typeface="Arial"/>
              <a:buChar char="•"/>
              <a:defRPr sz="1800"/>
            </a:lvl2pPr>
            <a:lvl3pPr marL="796925" indent="-223838">
              <a:buFont typeface="Lucida Grande"/>
              <a:buChar char="­"/>
              <a:defRPr sz="1600"/>
            </a:lvl3pPr>
            <a:lvl4pPr marL="1028700" indent="-231775">
              <a:buFont typeface="Arial"/>
              <a:buChar char="•"/>
              <a:defRPr sz="1400"/>
            </a:lvl4pPr>
            <a:lvl5pPr marL="1254125"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18156267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332374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421881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9318" y="923366"/>
            <a:ext cx="4216036" cy="700737"/>
          </a:xfrm>
        </p:spPr>
        <p:txBody>
          <a:bodyPr anchor="t">
            <a:no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554182" y="1031081"/>
            <a:ext cx="3794606"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09318" y="1661114"/>
            <a:ext cx="4216036" cy="245606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233044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75408"/>
            <a:ext cx="8229600" cy="89477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841500"/>
            <a:ext cx="8229600" cy="27531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502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4" r:id="rId5"/>
    <p:sldLayoutId id="2147483655" r:id="rId6"/>
    <p:sldLayoutId id="2147483657" r:id="rId7"/>
  </p:sldLayoutIdLst>
  <p:timing>
    <p:tnLst>
      <p:par>
        <p:cTn id="1" dur="indefinite" restart="never" nodeType="tmRoot"/>
      </p:par>
    </p:tnLst>
  </p:timing>
  <p:hf hdr="0" ftr="0" dt="0"/>
  <p:txStyles>
    <p:titleStyle>
      <a:lvl1pPr algn="l" defTabSz="457200" rtl="0" eaLnBrk="1" latinLnBrk="0" hangingPunct="1">
        <a:spcBef>
          <a:spcPct val="0"/>
        </a:spcBef>
        <a:buNone/>
        <a:defRPr sz="2400" b="0" i="0" kern="1200">
          <a:solidFill>
            <a:schemeClr val="tx1"/>
          </a:solidFill>
          <a:latin typeface="Theinhardt Medium"/>
          <a:ea typeface="+mj-ea"/>
          <a:cs typeface="Theinhardt Medium"/>
        </a:defRPr>
      </a:lvl1pPr>
    </p:titleStyle>
    <p:bodyStyle>
      <a:lvl1pPr marL="230188" indent="-230188" algn="l" defTabSz="457200" rtl="0" eaLnBrk="1" latinLnBrk="0" hangingPunct="1">
        <a:spcBef>
          <a:spcPts val="1000"/>
        </a:spcBef>
        <a:buFont typeface="Arial"/>
        <a:buChar char="•"/>
        <a:defRPr sz="2000" b="0" i="0" kern="1200">
          <a:solidFill>
            <a:schemeClr val="tx1"/>
          </a:solidFill>
          <a:latin typeface="Theinhardt Thin"/>
          <a:ea typeface="+mn-ea"/>
          <a:cs typeface="Theinhardt Thin"/>
        </a:defRPr>
      </a:lvl1pPr>
      <a:lvl2pPr marL="742950" indent="-285750" algn="l" defTabSz="457200" rtl="0" eaLnBrk="1" latinLnBrk="0" hangingPunct="1">
        <a:spcBef>
          <a:spcPct val="20000"/>
        </a:spcBef>
        <a:buFont typeface="Arial"/>
        <a:buChar char="–"/>
        <a:defRPr sz="1800" b="0" i="0" kern="1200">
          <a:solidFill>
            <a:schemeClr val="tx1"/>
          </a:solidFill>
          <a:latin typeface="Theinhardt Thin"/>
          <a:ea typeface="+mn-ea"/>
          <a:cs typeface="Theinhardt Thin"/>
        </a:defRPr>
      </a:lvl2pPr>
      <a:lvl3pPr marL="1143000" indent="-228600" algn="l" defTabSz="457200" rtl="0" eaLnBrk="1" latinLnBrk="0" hangingPunct="1">
        <a:spcBef>
          <a:spcPct val="20000"/>
        </a:spcBef>
        <a:buFont typeface="Arial"/>
        <a:buChar char="•"/>
        <a:defRPr sz="1600" b="0" i="0" kern="1200">
          <a:solidFill>
            <a:schemeClr val="tx1"/>
          </a:solidFill>
          <a:latin typeface="Theinhardt Thin"/>
          <a:ea typeface="+mn-ea"/>
          <a:cs typeface="Theinhardt Thin"/>
        </a:defRPr>
      </a:lvl3pPr>
      <a:lvl4pPr marL="16002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4pPr>
      <a:lvl5pPr marL="20574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488731" y="1021556"/>
            <a:ext cx="8001000" cy="2266950"/>
          </a:xfrm>
        </p:spPr>
        <p:txBody>
          <a:bodyPr>
            <a:normAutofit/>
          </a:bodyPr>
          <a:lstStyle/>
          <a:p>
            <a:r>
              <a:rPr lang="en-US" sz="3200" b="1" dirty="0" smtClean="0"/>
              <a:t>Workload Optimized Silicon</a:t>
            </a:r>
            <a:endParaRPr lang="en-US" sz="3200" dirty="0">
              <a:latin typeface="Theinhardt Medium" charset="0"/>
            </a:endParaRPr>
          </a:p>
        </p:txBody>
      </p:sp>
      <p:sp>
        <p:nvSpPr>
          <p:cNvPr id="10242" name="Subtitle 2"/>
          <p:cNvSpPr>
            <a:spLocks noGrp="1"/>
          </p:cNvSpPr>
          <p:nvPr>
            <p:ph type="subTitle" idx="1"/>
          </p:nvPr>
        </p:nvSpPr>
        <p:spPr>
          <a:xfrm>
            <a:off x="488731" y="3413523"/>
            <a:ext cx="5859189" cy="815578"/>
          </a:xfrm>
        </p:spPr>
        <p:txBody>
          <a:bodyPr/>
          <a:lstStyle/>
          <a:p>
            <a:pPr eaLnBrk="1" hangingPunct="1"/>
            <a:r>
              <a:rPr lang="en-US" dirty="0" smtClean="0">
                <a:latin typeface="Theinhardt Thin" charset="0"/>
              </a:rPr>
              <a:t>2016 June 30</a:t>
            </a:r>
            <a:endParaRPr lang="en-US" dirty="0">
              <a:latin typeface="Theinhardt Thin" charset="0"/>
            </a:endParaRPr>
          </a:p>
        </p:txBody>
      </p:sp>
    </p:spTree>
    <p:extLst>
      <p:ext uri="{BB962C8B-B14F-4D97-AF65-F5344CB8AC3E}">
        <p14:creationId xmlns:p14="http://schemas.microsoft.com/office/powerpoint/2010/main" val="409071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Optimized Silicon</a:t>
            </a:r>
            <a:endParaRPr lang="en-US" dirty="0"/>
          </a:p>
        </p:txBody>
      </p:sp>
      <p:pic>
        <p:nvPicPr>
          <p:cNvPr id="4" name="Content Placeholder 3"/>
          <p:cNvPicPr>
            <a:picLocks noGrp="1" noChangeAspect="1"/>
          </p:cNvPicPr>
          <p:nvPr>
            <p:ph idx="1"/>
          </p:nvPr>
        </p:nvPicPr>
        <p:blipFill>
          <a:blip r:embed="rId3"/>
          <a:stretch>
            <a:fillRect/>
          </a:stretch>
        </p:blipFill>
        <p:spPr>
          <a:xfrm>
            <a:off x="2589389" y="1569293"/>
            <a:ext cx="6097412" cy="2263698"/>
          </a:xfrm>
          <a:prstGeom prst="rect">
            <a:avLst/>
          </a:prstGeom>
        </p:spPr>
      </p:pic>
      <p:sp>
        <p:nvSpPr>
          <p:cNvPr id="3" name="TextBox 2"/>
          <p:cNvSpPr txBox="1"/>
          <p:nvPr/>
        </p:nvSpPr>
        <p:spPr>
          <a:xfrm>
            <a:off x="457201" y="1576894"/>
            <a:ext cx="2230244" cy="2677656"/>
          </a:xfrm>
          <a:prstGeom prst="rect">
            <a:avLst/>
          </a:prstGeom>
          <a:noFill/>
        </p:spPr>
        <p:txBody>
          <a:bodyPr wrap="square" rtlCol="0">
            <a:spAutoFit/>
          </a:bodyPr>
          <a:lstStyle/>
          <a:p>
            <a:r>
              <a:rPr lang="en-US" sz="2400" dirty="0" smtClean="0"/>
              <a:t>Cost effectively optimizing a server’s processor to the workload it performs</a:t>
            </a:r>
            <a:endParaRPr lang="en-US" sz="2400" dirty="0"/>
          </a:p>
        </p:txBody>
      </p:sp>
    </p:spTree>
    <p:extLst>
      <p:ext uri="{BB962C8B-B14F-4D97-AF65-F5344CB8AC3E}">
        <p14:creationId xmlns:p14="http://schemas.microsoft.com/office/powerpoint/2010/main" val="4118653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Optimized Server Selection Approach</a:t>
            </a:r>
            <a:endParaRPr lang="en-US" dirty="0"/>
          </a:p>
        </p:txBody>
      </p:sp>
      <p:sp>
        <p:nvSpPr>
          <p:cNvPr id="3" name="Content Placeholder 2"/>
          <p:cNvSpPr>
            <a:spLocks noGrp="1"/>
          </p:cNvSpPr>
          <p:nvPr>
            <p:ph idx="1"/>
          </p:nvPr>
        </p:nvSpPr>
        <p:spPr/>
        <p:txBody>
          <a:bodyPr>
            <a:normAutofit/>
          </a:bodyPr>
          <a:lstStyle/>
          <a:p>
            <a:r>
              <a:rPr lang="en-US" sz="2400" dirty="0" smtClean="0"/>
              <a:t>Maximizes Return on Investment</a:t>
            </a:r>
            <a:endParaRPr lang="en-US" sz="2400" dirty="0"/>
          </a:p>
          <a:p>
            <a:r>
              <a:rPr lang="en-US" sz="2400" dirty="0" smtClean="0"/>
              <a:t>Maximizes Workload Performance</a:t>
            </a:r>
          </a:p>
          <a:p>
            <a:pPr marL="0" indent="0">
              <a:buNone/>
            </a:pPr>
            <a:r>
              <a:rPr lang="en-US" dirty="0" smtClean="0"/>
              <a:t>Four Areas of Focus</a:t>
            </a:r>
          </a:p>
          <a:p>
            <a:pPr marL="627063" lvl="1" indent="-342900">
              <a:buFont typeface="+mj-lt"/>
              <a:buAutoNum type="arabicPeriod"/>
            </a:pPr>
            <a:r>
              <a:rPr lang="en-US" dirty="0" smtClean="0"/>
              <a:t>Business Case - including TCA and TCO</a:t>
            </a:r>
          </a:p>
          <a:p>
            <a:pPr marL="627063" lvl="1" indent="-342900">
              <a:buFont typeface="+mj-lt"/>
              <a:buAutoNum type="arabicPeriod"/>
            </a:pPr>
            <a:r>
              <a:rPr lang="en-US" dirty="0" smtClean="0"/>
              <a:t>Workload Characteristics – Technical Profile of Workload</a:t>
            </a:r>
          </a:p>
          <a:p>
            <a:pPr marL="627063" lvl="1" indent="-342900">
              <a:buFont typeface="+mj-lt"/>
              <a:buAutoNum type="arabicPeriod"/>
            </a:pPr>
            <a:r>
              <a:rPr lang="en-US" dirty="0" smtClean="0"/>
              <a:t>Scale – Planned Growth and Peak Workloads</a:t>
            </a:r>
          </a:p>
          <a:p>
            <a:pPr marL="627063" lvl="1" indent="-342900">
              <a:buFont typeface="+mj-lt"/>
              <a:buAutoNum type="arabicPeriod"/>
            </a:pPr>
            <a:r>
              <a:rPr lang="en-US" dirty="0" smtClean="0"/>
              <a:t>Application Considerations – Optimize Software Pricing Models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120" y="1331787"/>
            <a:ext cx="2030680" cy="2093486"/>
          </a:xfrm>
          <a:prstGeom prst="rect">
            <a:avLst/>
          </a:prstGeom>
        </p:spPr>
      </p:pic>
    </p:spTree>
    <p:extLst>
      <p:ext uri="{BB962C8B-B14F-4D97-AF65-F5344CB8AC3E}">
        <p14:creationId xmlns:p14="http://schemas.microsoft.com/office/powerpoint/2010/main" val="423989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Benefits of Workload Optimized Silicon	</a:t>
            </a:r>
            <a:endParaRPr lang="en-US" dirty="0"/>
          </a:p>
        </p:txBody>
      </p:sp>
      <p:sp>
        <p:nvSpPr>
          <p:cNvPr id="3" name="Content Placeholder 2"/>
          <p:cNvSpPr>
            <a:spLocks noGrp="1"/>
          </p:cNvSpPr>
          <p:nvPr>
            <p:ph idx="1"/>
          </p:nvPr>
        </p:nvSpPr>
        <p:spPr/>
        <p:txBody>
          <a:bodyPr/>
          <a:lstStyle/>
          <a:p>
            <a:pPr marL="0" indent="0">
              <a:buNone/>
            </a:pPr>
            <a:r>
              <a:rPr lang="en-US" dirty="0" smtClean="0"/>
              <a:t>Matching Processor to the Application/Workload </a:t>
            </a:r>
          </a:p>
          <a:p>
            <a:pPr lvl="1"/>
            <a:r>
              <a:rPr lang="en-US" dirty="0" smtClean="0"/>
              <a:t>Optimizes application/workload performance</a:t>
            </a:r>
          </a:p>
          <a:p>
            <a:pPr lvl="1"/>
            <a:r>
              <a:rPr lang="en-US" dirty="0" smtClean="0"/>
              <a:t>Can reduce the total servers needed</a:t>
            </a:r>
          </a:p>
          <a:p>
            <a:pPr lvl="1"/>
            <a:r>
              <a:rPr lang="en-US" dirty="0" smtClean="0"/>
              <a:t>Takes advantage of processor features</a:t>
            </a:r>
          </a:p>
          <a:p>
            <a:pPr lvl="1"/>
            <a:r>
              <a:rPr lang="en-US" dirty="0" smtClean="0"/>
              <a:t>Provides application/workload scale</a:t>
            </a:r>
          </a:p>
          <a:p>
            <a:pPr lvl="1"/>
            <a:r>
              <a:rPr lang="en-US" dirty="0" smtClean="0"/>
              <a:t>Optimizes TCO</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803" y="1749137"/>
            <a:ext cx="2622997" cy="1880576"/>
          </a:xfrm>
          <a:prstGeom prst="rect">
            <a:avLst/>
          </a:prstGeom>
        </p:spPr>
      </p:pic>
    </p:spTree>
    <p:extLst>
      <p:ext uri="{BB962C8B-B14F-4D97-AF65-F5344CB8AC3E}">
        <p14:creationId xmlns:p14="http://schemas.microsoft.com/office/powerpoint/2010/main" val="73776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Workloads to Intel Processor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Intel Guidelines Match Processor to Workload</a:t>
            </a:r>
          </a:p>
          <a:p>
            <a:r>
              <a:rPr lang="en-US" dirty="0" smtClean="0"/>
              <a:t>E7 Processor Family </a:t>
            </a:r>
          </a:p>
          <a:p>
            <a:pPr lvl="1"/>
            <a:r>
              <a:rPr lang="en-US" dirty="0" smtClean="0"/>
              <a:t>Ideal for Scale-Up Workloads</a:t>
            </a:r>
          </a:p>
          <a:p>
            <a:pPr lvl="1"/>
            <a:r>
              <a:rPr lang="en-US" dirty="0" smtClean="0"/>
              <a:t>Provides High Memory and I/O Bandwidth</a:t>
            </a:r>
          </a:p>
          <a:p>
            <a:r>
              <a:rPr lang="en-US" dirty="0" smtClean="0"/>
              <a:t>E5 Processor Family Features</a:t>
            </a:r>
          </a:p>
          <a:p>
            <a:pPr lvl="1"/>
            <a:r>
              <a:rPr lang="en-US" dirty="0" smtClean="0"/>
              <a:t>Ideal for Scale-Out Workloads</a:t>
            </a:r>
          </a:p>
          <a:p>
            <a:pPr lvl="1"/>
            <a:r>
              <a:rPr lang="en-US" dirty="0" smtClean="0"/>
              <a:t>Caters to a Wide Range of Applications</a:t>
            </a:r>
          </a:p>
          <a:p>
            <a:pPr lvl="2"/>
            <a:r>
              <a:rPr lang="en-US" dirty="0" smtClean="0"/>
              <a:t>Provides High Core Count Options</a:t>
            </a:r>
          </a:p>
          <a:p>
            <a:pPr lvl="2"/>
            <a:r>
              <a:rPr lang="en-US" dirty="0" smtClean="0"/>
              <a:t>Provides High Frequency Options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1237" y="1846612"/>
            <a:ext cx="3205563" cy="2452256"/>
          </a:xfrm>
          <a:prstGeom prst="rect">
            <a:avLst/>
          </a:prstGeom>
        </p:spPr>
      </p:pic>
    </p:spTree>
    <p:extLst>
      <p:ext uri="{BB962C8B-B14F-4D97-AF65-F5344CB8AC3E}">
        <p14:creationId xmlns:p14="http://schemas.microsoft.com/office/powerpoint/2010/main" val="288396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Workloads for E7 Processor Family</a:t>
            </a:r>
            <a:endParaRPr lang="en-US" dirty="0"/>
          </a:p>
        </p:txBody>
      </p:sp>
      <p:pic>
        <p:nvPicPr>
          <p:cNvPr id="4" name="Content Placeholder 3"/>
          <p:cNvPicPr>
            <a:picLocks noGrp="1" noChangeAspect="1"/>
          </p:cNvPicPr>
          <p:nvPr>
            <p:ph idx="1"/>
          </p:nvPr>
        </p:nvPicPr>
        <p:blipFill>
          <a:blip r:embed="rId3"/>
          <a:stretch>
            <a:fillRect/>
          </a:stretch>
        </p:blipFill>
        <p:spPr>
          <a:xfrm>
            <a:off x="2407130" y="4456495"/>
            <a:ext cx="2792250" cy="212667"/>
          </a:xfrm>
          <a:prstGeom prst="rect">
            <a:avLst/>
          </a:prstGeom>
        </p:spPr>
      </p:pic>
      <p:pic>
        <p:nvPicPr>
          <p:cNvPr id="5" name="Picture 4"/>
          <p:cNvPicPr>
            <a:picLocks noChangeAspect="1"/>
          </p:cNvPicPr>
          <p:nvPr/>
        </p:nvPicPr>
        <p:blipFill>
          <a:blip r:embed="rId4"/>
          <a:stretch>
            <a:fillRect/>
          </a:stretch>
        </p:blipFill>
        <p:spPr>
          <a:xfrm>
            <a:off x="2407130" y="1418729"/>
            <a:ext cx="5823760" cy="2700040"/>
          </a:xfrm>
          <a:prstGeom prst="rect">
            <a:avLst/>
          </a:prstGeom>
        </p:spPr>
      </p:pic>
      <p:pic>
        <p:nvPicPr>
          <p:cNvPr id="6" name="Picture 5"/>
          <p:cNvPicPr>
            <a:picLocks noChangeAspect="1"/>
          </p:cNvPicPr>
          <p:nvPr/>
        </p:nvPicPr>
        <p:blipFill>
          <a:blip r:embed="rId5"/>
          <a:stretch>
            <a:fillRect/>
          </a:stretch>
        </p:blipFill>
        <p:spPr>
          <a:xfrm>
            <a:off x="2407130" y="4186132"/>
            <a:ext cx="1663875" cy="2030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031" y="2069436"/>
            <a:ext cx="1188720" cy="1254567"/>
          </a:xfrm>
          <a:prstGeom prst="rect">
            <a:avLst/>
          </a:prstGeom>
        </p:spPr>
      </p:pic>
    </p:spTree>
    <p:extLst>
      <p:ext uri="{BB962C8B-B14F-4D97-AF65-F5344CB8AC3E}">
        <p14:creationId xmlns:p14="http://schemas.microsoft.com/office/powerpoint/2010/main" val="2360581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Workloads for Intel Processor E5 Family</a:t>
            </a:r>
            <a:endParaRPr lang="en-US"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782" y="1294164"/>
            <a:ext cx="8809525" cy="3183411"/>
          </a:xfrm>
          <a:prstGeom prst="rect">
            <a:avLst/>
          </a:prstGeom>
        </p:spPr>
      </p:pic>
      <p:pic>
        <p:nvPicPr>
          <p:cNvPr id="16" name="Picture 15"/>
          <p:cNvPicPr>
            <a:picLocks noChangeAspect="1"/>
          </p:cNvPicPr>
          <p:nvPr/>
        </p:nvPicPr>
        <p:blipFill>
          <a:blip r:embed="rId4"/>
          <a:stretch>
            <a:fillRect/>
          </a:stretch>
        </p:blipFill>
        <p:spPr>
          <a:xfrm>
            <a:off x="114782" y="4752704"/>
            <a:ext cx="2792250" cy="212667"/>
          </a:xfrm>
          <a:prstGeom prst="rect">
            <a:avLst/>
          </a:prstGeom>
        </p:spPr>
      </p:pic>
      <p:pic>
        <p:nvPicPr>
          <p:cNvPr id="17" name="Picture 16"/>
          <p:cNvPicPr>
            <a:picLocks noChangeAspect="1"/>
          </p:cNvPicPr>
          <p:nvPr/>
        </p:nvPicPr>
        <p:blipFill>
          <a:blip r:embed="rId5"/>
          <a:stretch>
            <a:fillRect/>
          </a:stretch>
        </p:blipFill>
        <p:spPr>
          <a:xfrm>
            <a:off x="114782" y="4477575"/>
            <a:ext cx="5431501" cy="21266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1080" y="3026297"/>
            <a:ext cx="1005840" cy="1172370"/>
          </a:xfrm>
          <a:prstGeom prst="rect">
            <a:avLst/>
          </a:prstGeom>
        </p:spPr>
      </p:pic>
    </p:spTree>
    <p:extLst>
      <p:ext uri="{BB962C8B-B14F-4D97-AF65-F5344CB8AC3E}">
        <p14:creationId xmlns:p14="http://schemas.microsoft.com/office/powerpoint/2010/main" val="2210185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Optimized Silicon Summary</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smtClean="0"/>
              <a:t>Helping your customers move to a workload-optimize server configurations provides:</a:t>
            </a:r>
          </a:p>
          <a:p>
            <a:pPr lvl="1"/>
            <a:r>
              <a:rPr lang="en-US" sz="1900" dirty="0" smtClean="0"/>
              <a:t>Servers configured to workload, not general purpose computing</a:t>
            </a:r>
          </a:p>
          <a:p>
            <a:pPr lvl="1"/>
            <a:r>
              <a:rPr lang="en-US" sz="1900" dirty="0" smtClean="0"/>
              <a:t>Takes advantage of performance features and characteristics of Intel processors</a:t>
            </a:r>
          </a:p>
          <a:p>
            <a:pPr lvl="1"/>
            <a:r>
              <a:rPr lang="en-US" sz="1900" dirty="0" smtClean="0"/>
              <a:t>Maximizes total cost of ownership</a:t>
            </a:r>
          </a:p>
          <a:p>
            <a:pPr lvl="1"/>
            <a:r>
              <a:rPr lang="en-US" sz="1900" dirty="0" smtClean="0"/>
              <a:t>Maximizes return on investment</a:t>
            </a:r>
          </a:p>
          <a:p>
            <a:endParaRPr lang="en-US" dirty="0" smtClean="0"/>
          </a:p>
          <a:p>
            <a:pPr marL="0" indent="0">
              <a:buNone/>
            </a:pPr>
            <a:endParaRPr lang="en-US" dirty="0"/>
          </a:p>
          <a:p>
            <a:pPr lvl="1"/>
            <a:endParaRPr lang="en-US" dirty="0" smtClean="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168" y="484600"/>
            <a:ext cx="1561111" cy="1277845"/>
          </a:xfrm>
          <a:prstGeom prst="rect">
            <a:avLst/>
          </a:prstGeom>
        </p:spPr>
      </p:pic>
    </p:spTree>
    <p:extLst>
      <p:ext uri="{BB962C8B-B14F-4D97-AF65-F5344CB8AC3E}">
        <p14:creationId xmlns:p14="http://schemas.microsoft.com/office/powerpoint/2010/main" val="4123396019"/>
      </p:ext>
    </p:extLst>
  </p:cSld>
  <p:clrMapOvr>
    <a:masterClrMapping/>
  </p:clrMapOvr>
</p:sld>
</file>

<file path=ppt/theme/theme1.xml><?xml version="1.0" encoding="utf-8"?>
<a:theme xmlns:a="http://schemas.openxmlformats.org/drawingml/2006/main" name="arrow_template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arrow_template_16-9</Template>
  <TotalTime>25159</TotalTime>
  <Words>994</Words>
  <Application>Microsoft Office PowerPoint</Application>
  <PresentationFormat>On-screen Show (16:9)</PresentationFormat>
  <Paragraphs>72</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arrow_template_16-9</vt:lpstr>
      <vt:lpstr>Workload Optimized Silicon</vt:lpstr>
      <vt:lpstr>Workload Optimized Silicon</vt:lpstr>
      <vt:lpstr>Workload Optimized Server Selection Approach</vt:lpstr>
      <vt:lpstr>Application Benefits of Workload Optimized Silicon </vt:lpstr>
      <vt:lpstr>Optimizing Workloads to Intel Processor </vt:lpstr>
      <vt:lpstr>Workloads for E7 Processor Family</vt:lpstr>
      <vt:lpstr>Workloads for Intel Processor E5 Family</vt:lpstr>
      <vt:lpstr>Workload Optimized Silicon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the Presentation</dc:title>
  <dc:creator>Megan Fassnacht</dc:creator>
  <cp:lastModifiedBy>Deepti Apte</cp:lastModifiedBy>
  <cp:revision>227</cp:revision>
  <cp:lastPrinted>2016-09-27T20:55:23Z</cp:lastPrinted>
  <dcterms:created xsi:type="dcterms:W3CDTF">2013-05-29T15:32:45Z</dcterms:created>
  <dcterms:modified xsi:type="dcterms:W3CDTF">2016-11-15T17:24:08Z</dcterms:modified>
</cp:coreProperties>
</file>